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F3EB-79B3-41AE-904B-F67B8F0AE9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62D95F-3805-4C65-91A4-B9E3DFCFD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FD537-64F8-4976-ADDE-0496E572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6DDD9-9E7C-42FA-9B8B-FCAE22E38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3740B-798E-4B86-9439-14B86F5F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4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3C20-3644-4857-9930-D3AD845A8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F3268-4493-4383-BD69-7DA69A061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781CE-1B58-4CEE-AD60-A87879656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446C9-09A6-4161-86E1-EB5A02EA5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28163-D49E-4855-92C7-43AD7599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6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A87FD8-0386-4AEC-AFDC-ED4217344A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8465D-B64B-4554-BF5A-68AD05AA7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2B040-7B7C-4311-A52C-6F6679E9D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C29F3-EA7A-4495-A6B4-1A56C2CA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ED32A-0AE4-4ED0-8A16-FF73564A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4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8360B-4A36-4C01-95EB-16A1CC9FF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C3C70-8B22-438B-BD3B-58702CCD3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84EF0-8DEB-4813-96BA-DA9EC3D18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654E9-BFC9-4C6B-9AC9-B479FD23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E5C8A-4ECC-4BB9-9BCF-A1A10A63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9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62145-F5D7-4476-9B61-E1123FE44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58274-D4CC-42BB-BC51-C7289F3C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E2E31-35B5-4E23-AED4-FB6BF289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F39CB-14CB-4A35-95AA-5CDC782B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25C3F-9CB0-44BB-9FC0-128FE2AB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3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AC3E3-6E14-4402-90F8-2614E6F99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E91AA-1709-4CDD-8B9A-4A7D3B381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A7606-6124-4138-90E2-B4CEF02C8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D05E5-6441-4B32-8E7C-32FE1DE87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29A85-4647-4985-B427-8F5AB4D6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3E7B03-33BD-4588-9E8E-D4FB2BDD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7BF4D-1912-46FA-9D7E-2F70632F6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430CE-6C27-44D0-A303-DA59962AD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B8AC2-4C48-4D16-B129-E7E150997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859E53-38EE-44AD-8E4F-B7CD1D3AC2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315164-175B-4E00-A97A-77BCA2AD67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FA08EB-A4AA-48F5-8C21-C7582B90A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19C82B-EADC-4134-A0AA-572230AAB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77F2E7-D4CF-4C06-B3F1-1EBE6E5D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8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F33B2-C56B-4884-BDEC-B78516597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BD21C5-58C2-4546-B6AB-535384C48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633A3-346A-4C4A-94E7-4AC9B741E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189C03-613A-4AA7-8153-36CEF299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9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066D14-8B78-4B0C-BEE1-0750AE18F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5DD5C8-C8C1-47EB-B32A-B4ADE88F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0F50C-0FB4-4001-87A3-B2C2BB94B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3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704E-F4CA-4B76-BBDC-1B3948335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A677B-8A56-4405-83DD-817B8B90A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B92FB-3663-4600-B31F-B399A4277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7759C-242B-4122-890F-9F3EC4EA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7A607-050B-4461-8891-478507E8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8F3B0-2B0F-4731-AC6D-A5BBD8E53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11162-DBBE-47A8-8DDD-4D297ECD8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A811FA-7624-48E5-A8C3-3272B17D4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A6B48-4145-4C29-9B0E-F83520F69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35D42-E30B-4BAA-9D49-A80BDEB8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13AA6-49E3-4557-AE6D-F97C6DD0C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31287-65DE-48B8-A45E-FFFD2AAE6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3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FAED8C-32CE-429D-835B-5E8972ECA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8DFC8-8942-4028-991F-F2D96ADBA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82D88-74D5-4C48-BF15-CFF89FC68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46C1A-A8F6-4684-8FFE-DFE0B700B52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C5378-23D1-44F0-BA31-F8BAE2E16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FDC3C-0A0D-4D26-B4E3-2FA031773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8B848-4EE7-4E99-9BAA-6DADE638A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2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9D44-99D6-4153-9772-8CEA42360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217" y="0"/>
            <a:ext cx="7675419" cy="1655762"/>
          </a:xfrm>
        </p:spPr>
        <p:txBody>
          <a:bodyPr>
            <a:normAutofit/>
          </a:bodyPr>
          <a:lstStyle/>
          <a:p>
            <a:r>
              <a:rPr lang="en-US" sz="3600" dirty="0" err="1"/>
              <a:t>L’appel</a:t>
            </a:r>
            <a:r>
              <a:rPr lang="en-US" sz="3600" dirty="0"/>
              <a:t> des souvenirs.</a:t>
            </a:r>
            <a:br>
              <a:rPr lang="en-US" sz="3600" dirty="0"/>
            </a:br>
            <a:r>
              <a:rPr lang="en-US" sz="3600" dirty="0"/>
              <a:t>Livre p.12-13</a:t>
            </a:r>
            <a:br>
              <a:rPr lang="en-US" sz="3600" dirty="0"/>
            </a:br>
            <a:r>
              <a:rPr lang="en-US" sz="3600" dirty="0" err="1">
                <a:solidFill>
                  <a:srgbClr val="FF0000"/>
                </a:solidFill>
              </a:rPr>
              <a:t>Corrigé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E19F1D-C11E-4AA7-9ABE-0416A23E0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963" y="1759240"/>
            <a:ext cx="11831781" cy="1655762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Au </a:t>
            </a:r>
            <a:r>
              <a:rPr lang="en-US" dirty="0" err="1"/>
              <a:t>coeur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  <a:p>
            <a:pPr algn="l"/>
            <a:r>
              <a:rPr lang="en-US" dirty="0"/>
              <a:t>N.1 </a:t>
            </a:r>
            <a:r>
              <a:rPr lang="en-US" dirty="0">
                <a:solidFill>
                  <a:srgbClr val="FF0000"/>
                </a:solidFill>
              </a:rPr>
              <a:t>Le </a:t>
            </a:r>
            <a:r>
              <a:rPr lang="en-US" dirty="0" err="1">
                <a:solidFill>
                  <a:srgbClr val="FF0000"/>
                </a:solidFill>
              </a:rPr>
              <a:t>narrateur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est</a:t>
            </a:r>
            <a:r>
              <a:rPr lang="en-US" dirty="0">
                <a:solidFill>
                  <a:srgbClr val="FF0000"/>
                </a:solidFill>
              </a:rPr>
              <a:t> à </a:t>
            </a:r>
            <a:r>
              <a:rPr lang="en-US" dirty="0" err="1">
                <a:solidFill>
                  <a:srgbClr val="FF0000"/>
                </a:solidFill>
              </a:rPr>
              <a:t>l’intérieur</a:t>
            </a:r>
            <a:r>
              <a:rPr lang="en-US" dirty="0">
                <a:solidFill>
                  <a:srgbClr val="FF0000"/>
                </a:solidFill>
              </a:rPr>
              <a:t> du </a:t>
            </a:r>
            <a:r>
              <a:rPr lang="en-US" dirty="0" err="1">
                <a:solidFill>
                  <a:srgbClr val="FF0000"/>
                </a:solidFill>
              </a:rPr>
              <a:t>récit</a:t>
            </a:r>
            <a:r>
              <a:rPr lang="en-US" dirty="0">
                <a:solidFill>
                  <a:srgbClr val="FF0000"/>
                </a:solidFill>
              </a:rPr>
              <a:t>  car il </a:t>
            </a:r>
            <a:r>
              <a:rPr lang="en-US" dirty="0" err="1">
                <a:solidFill>
                  <a:srgbClr val="FF0000"/>
                </a:solidFill>
              </a:rPr>
              <a:t>narre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propres</a:t>
            </a:r>
            <a:r>
              <a:rPr lang="en-US" dirty="0">
                <a:solidFill>
                  <a:srgbClr val="FF0000"/>
                </a:solidFill>
              </a:rPr>
              <a:t> souvenirs. </a:t>
            </a:r>
            <a:r>
              <a:rPr lang="en-US" dirty="0" err="1">
                <a:solidFill>
                  <a:srgbClr val="FF0000"/>
                </a:solidFill>
              </a:rPr>
              <a:t>C’est</a:t>
            </a:r>
            <a:r>
              <a:rPr lang="en-US" dirty="0">
                <a:solidFill>
                  <a:srgbClr val="FF0000"/>
                </a:solidFill>
              </a:rPr>
              <a:t> Nassim </a:t>
            </a:r>
            <a:r>
              <a:rPr lang="en-US" dirty="0" err="1">
                <a:solidFill>
                  <a:srgbClr val="FF0000"/>
                </a:solidFill>
              </a:rPr>
              <a:t>lui-même</a:t>
            </a:r>
            <a:r>
              <a:rPr lang="en-US" dirty="0">
                <a:solidFill>
                  <a:srgbClr val="FF0000"/>
                </a:solidFill>
              </a:rPr>
              <a:t> , le </a:t>
            </a:r>
            <a:r>
              <a:rPr lang="en-US" dirty="0" err="1">
                <a:solidFill>
                  <a:srgbClr val="FF0000"/>
                </a:solidFill>
              </a:rPr>
              <a:t>personnage</a:t>
            </a:r>
            <a:r>
              <a:rPr lang="en-US" dirty="0">
                <a:solidFill>
                  <a:srgbClr val="FF0000"/>
                </a:solidFill>
              </a:rPr>
              <a:t> principal. Les indices de la première </a:t>
            </a:r>
            <a:r>
              <a:rPr lang="en-US" dirty="0" err="1">
                <a:solidFill>
                  <a:srgbClr val="FF0000"/>
                </a:solidFill>
              </a:rPr>
              <a:t>personne</a:t>
            </a:r>
            <a:r>
              <a:rPr lang="en-US" dirty="0">
                <a:solidFill>
                  <a:srgbClr val="FF0000"/>
                </a:solidFill>
              </a:rPr>
              <a:t> le </a:t>
            </a:r>
            <a:r>
              <a:rPr lang="en-US" dirty="0" err="1">
                <a:solidFill>
                  <a:srgbClr val="FF0000"/>
                </a:solidFill>
              </a:rPr>
              <a:t>prouvent</a:t>
            </a:r>
            <a:r>
              <a:rPr lang="en-US" dirty="0">
                <a:solidFill>
                  <a:srgbClr val="FF0000"/>
                </a:solidFill>
              </a:rPr>
              <a:t> “je” </a:t>
            </a:r>
            <a:r>
              <a:rPr lang="en-US" dirty="0" err="1">
                <a:solidFill>
                  <a:srgbClr val="FF0000"/>
                </a:solidFill>
              </a:rPr>
              <a:t>reniflais</a:t>
            </a:r>
            <a:r>
              <a:rPr lang="en-US" dirty="0">
                <a:solidFill>
                  <a:srgbClr val="FF0000"/>
                </a:solidFill>
              </a:rPr>
              <a:t> (l.4); “ma” </a:t>
            </a:r>
            <a:r>
              <a:rPr lang="en-US" dirty="0" err="1">
                <a:solidFill>
                  <a:srgbClr val="FF0000"/>
                </a:solidFill>
              </a:rPr>
              <a:t>mère</a:t>
            </a:r>
            <a:r>
              <a:rPr lang="en-US" dirty="0">
                <a:solidFill>
                  <a:srgbClr val="FF0000"/>
                </a:solidFill>
              </a:rPr>
              <a:t>(l.17)</a:t>
            </a:r>
          </a:p>
          <a:p>
            <a:pPr algn="l"/>
            <a:r>
              <a:rPr lang="en-US" dirty="0"/>
              <a:t>N.2 </a:t>
            </a:r>
            <a:r>
              <a:rPr lang="en-US" dirty="0">
                <a:solidFill>
                  <a:srgbClr val="FF0000"/>
                </a:solidFill>
              </a:rPr>
              <a:t>a) Les </a:t>
            </a:r>
            <a:r>
              <a:rPr lang="en-US" dirty="0" err="1">
                <a:solidFill>
                  <a:srgbClr val="FF0000"/>
                </a:solidFill>
              </a:rPr>
              <a:t>principaux</a:t>
            </a:r>
            <a:r>
              <a:rPr lang="en-US" dirty="0">
                <a:solidFill>
                  <a:srgbClr val="FF0000"/>
                </a:solidFill>
              </a:rPr>
              <a:t> temps </a:t>
            </a:r>
            <a:r>
              <a:rPr lang="en-US" dirty="0" err="1">
                <a:solidFill>
                  <a:srgbClr val="FF0000"/>
                </a:solidFill>
              </a:rPr>
              <a:t>utilisés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l’imparfait</a:t>
            </a:r>
            <a:r>
              <a:rPr lang="en-US" dirty="0">
                <a:solidFill>
                  <a:srgbClr val="FF0000"/>
                </a:solidFill>
              </a:rPr>
              <a:t> et le passé simple.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b) </a:t>
            </a:r>
            <a:r>
              <a:rPr lang="en-US" dirty="0" err="1">
                <a:solidFill>
                  <a:srgbClr val="FF0000"/>
                </a:solidFill>
              </a:rPr>
              <a:t>L’imparfait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exprime</a:t>
            </a:r>
            <a:r>
              <a:rPr lang="en-US" dirty="0">
                <a:solidFill>
                  <a:srgbClr val="FF0000"/>
                </a:solidFill>
              </a:rPr>
              <a:t> les actions </a:t>
            </a:r>
            <a:r>
              <a:rPr lang="en-US" dirty="0" err="1">
                <a:solidFill>
                  <a:srgbClr val="FF0000"/>
                </a:solidFill>
              </a:rPr>
              <a:t>habituelles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prolongées</a:t>
            </a:r>
            <a:r>
              <a:rPr lang="en-US" dirty="0">
                <a:solidFill>
                  <a:srgbClr val="FF0000"/>
                </a:solidFill>
              </a:rPr>
              <a:t> que </a:t>
            </a:r>
            <a:r>
              <a:rPr lang="en-US" dirty="0" err="1">
                <a:solidFill>
                  <a:srgbClr val="FF0000"/>
                </a:solidFill>
              </a:rPr>
              <a:t>faisait</a:t>
            </a:r>
            <a:r>
              <a:rPr lang="en-US" dirty="0">
                <a:solidFill>
                  <a:srgbClr val="FF0000"/>
                </a:solidFill>
              </a:rPr>
              <a:t> Nassim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famille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ou</a:t>
            </a:r>
            <a:r>
              <a:rPr lang="en-US" dirty="0">
                <a:solidFill>
                  <a:srgbClr val="FF0000"/>
                </a:solidFill>
              </a:rPr>
              <a:t> à </a:t>
            </a:r>
            <a:r>
              <a:rPr lang="en-US" dirty="0" err="1">
                <a:solidFill>
                  <a:srgbClr val="FF0000"/>
                </a:solidFill>
              </a:rPr>
              <a:t>l’orphelinat</a:t>
            </a:r>
            <a:r>
              <a:rPr lang="en-US" dirty="0">
                <a:solidFill>
                  <a:srgbClr val="FF0000"/>
                </a:solidFill>
              </a:rPr>
              <a:t>  “Les premiers </a:t>
            </a:r>
            <a:r>
              <a:rPr lang="en-US" dirty="0" err="1">
                <a:solidFill>
                  <a:srgbClr val="FF0000"/>
                </a:solidFill>
              </a:rPr>
              <a:t>soirs</a:t>
            </a:r>
            <a:r>
              <a:rPr lang="en-US" dirty="0">
                <a:solidFill>
                  <a:srgbClr val="FF0000"/>
                </a:solidFill>
              </a:rPr>
              <a:t> je </a:t>
            </a:r>
            <a:r>
              <a:rPr lang="en-US" dirty="0" err="1">
                <a:solidFill>
                  <a:srgbClr val="FF0000"/>
                </a:solidFill>
              </a:rPr>
              <a:t>reniflais</a:t>
            </a:r>
            <a:r>
              <a:rPr lang="en-US" dirty="0">
                <a:solidFill>
                  <a:srgbClr val="FF0000"/>
                </a:solidFill>
              </a:rPr>
              <a:t>(l.14).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Il </a:t>
            </a:r>
            <a:r>
              <a:rPr lang="en-US" dirty="0" err="1">
                <a:solidFill>
                  <a:srgbClr val="FF0000"/>
                </a:solidFill>
              </a:rPr>
              <a:t>est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également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employé</a:t>
            </a:r>
            <a:r>
              <a:rPr lang="en-US" dirty="0">
                <a:solidFill>
                  <a:srgbClr val="FF0000"/>
                </a:solidFill>
              </a:rPr>
              <a:t> pour </a:t>
            </a:r>
            <a:r>
              <a:rPr lang="en-US" dirty="0" err="1">
                <a:solidFill>
                  <a:srgbClr val="FF0000"/>
                </a:solidFill>
              </a:rPr>
              <a:t>décrire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différence</a:t>
            </a:r>
            <a:r>
              <a:rPr lang="en-US" dirty="0">
                <a:solidFill>
                  <a:srgbClr val="FF0000"/>
                </a:solidFill>
              </a:rPr>
              <a:t> entre </a:t>
            </a:r>
            <a:r>
              <a:rPr lang="en-US" dirty="0" err="1">
                <a:solidFill>
                  <a:srgbClr val="FF0000"/>
                </a:solidFill>
              </a:rPr>
              <a:t>l’orphelinat</a:t>
            </a:r>
            <a:r>
              <a:rPr lang="en-US" dirty="0">
                <a:solidFill>
                  <a:srgbClr val="FF0000"/>
                </a:solidFill>
              </a:rPr>
              <a:t> et </a:t>
            </a:r>
            <a:r>
              <a:rPr lang="en-US" dirty="0" err="1">
                <a:solidFill>
                  <a:srgbClr val="FF0000"/>
                </a:solidFill>
              </a:rPr>
              <a:t>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 (l.1 </a:t>
            </a:r>
            <a:r>
              <a:rPr lang="en-US" dirty="0" err="1">
                <a:solidFill>
                  <a:srgbClr val="FF0000"/>
                </a:solidFill>
              </a:rPr>
              <a:t>ressemblait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algn="l"/>
            <a:r>
              <a:rPr lang="en-US" dirty="0" err="1">
                <a:solidFill>
                  <a:srgbClr val="FF0000"/>
                </a:solidFill>
              </a:rPr>
              <a:t>Quand</a:t>
            </a:r>
            <a:r>
              <a:rPr lang="en-US" dirty="0">
                <a:solidFill>
                  <a:srgbClr val="FF0000"/>
                </a:solidFill>
              </a:rPr>
              <a:t> au passé simple ,il </a:t>
            </a:r>
            <a:r>
              <a:rPr lang="en-US" dirty="0" err="1">
                <a:solidFill>
                  <a:srgbClr val="FF0000"/>
                </a:solidFill>
              </a:rPr>
              <a:t>exprime</a:t>
            </a:r>
            <a:r>
              <a:rPr lang="en-US" dirty="0">
                <a:solidFill>
                  <a:srgbClr val="FF0000"/>
                </a:solidFill>
              </a:rPr>
              <a:t> des actions de </a:t>
            </a:r>
            <a:r>
              <a:rPr lang="en-US" dirty="0" err="1">
                <a:solidFill>
                  <a:srgbClr val="FF0000"/>
                </a:solidFill>
              </a:rPr>
              <a:t>courte</a:t>
            </a:r>
            <a:r>
              <a:rPr lang="en-US" dirty="0">
                <a:solidFill>
                  <a:srgbClr val="FF0000"/>
                </a:solidFill>
              </a:rPr>
              <a:t> durée qui </a:t>
            </a:r>
            <a:r>
              <a:rPr lang="en-US" dirty="0" err="1">
                <a:solidFill>
                  <a:srgbClr val="FF0000"/>
                </a:solidFill>
              </a:rPr>
              <a:t>coupent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rapidement</a:t>
            </a:r>
            <a:r>
              <a:rPr lang="en-US" dirty="0">
                <a:solidFill>
                  <a:srgbClr val="FF0000"/>
                </a:solidFill>
              </a:rPr>
              <a:t> les beaux souvenirs </a:t>
            </a:r>
            <a:r>
              <a:rPr lang="en-US" dirty="0" err="1">
                <a:solidFill>
                  <a:srgbClr val="FF0000"/>
                </a:solidFill>
              </a:rPr>
              <a:t>passés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famille</a:t>
            </a:r>
            <a:r>
              <a:rPr lang="en-US" dirty="0">
                <a:solidFill>
                  <a:srgbClr val="FF0000"/>
                </a:solidFill>
              </a:rPr>
              <a:t> ( l.10 on </a:t>
            </a:r>
            <a:r>
              <a:rPr lang="en-US" dirty="0" err="1">
                <a:solidFill>
                  <a:srgbClr val="FF0000"/>
                </a:solidFill>
              </a:rPr>
              <a:t>m’octroya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9630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L’appel des souvenirs. Livre p.12-13 Corrigé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L’appel des souvenirs. Livre p.12-13 Corrigé</dc:title>
  <dc:creator>Ghorayeb</dc:creator>
  <cp:lastModifiedBy>Ghorayeb</cp:lastModifiedBy>
  <cp:revision>6</cp:revision>
  <dcterms:created xsi:type="dcterms:W3CDTF">2021-10-07T13:40:22Z</dcterms:created>
  <dcterms:modified xsi:type="dcterms:W3CDTF">2022-04-19T15:21:16Z</dcterms:modified>
</cp:coreProperties>
</file>